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2"/>
  </p:notesMasterIdLst>
  <p:sldIdLst>
    <p:sldId id="299" r:id="rId3"/>
    <p:sldId id="279" r:id="rId4"/>
    <p:sldId id="278" r:id="rId5"/>
    <p:sldId id="311" r:id="rId6"/>
    <p:sldId id="304" r:id="rId7"/>
    <p:sldId id="271" r:id="rId8"/>
    <p:sldId id="306" r:id="rId9"/>
    <p:sldId id="315" r:id="rId10"/>
    <p:sldId id="317" r:id="rId11"/>
    <p:sldId id="307" r:id="rId12"/>
    <p:sldId id="308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272" r:id="rId26"/>
    <p:sldId id="266" r:id="rId27"/>
    <p:sldId id="316" r:id="rId28"/>
    <p:sldId id="269" r:id="rId29"/>
    <p:sldId id="285" r:id="rId30"/>
    <p:sldId id="314" r:id="rId31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271"/>
            <p14:sldId id="306"/>
            <p14:sldId id="315"/>
            <p14:sldId id="317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72"/>
            <p14:sldId id="266"/>
            <p14:sldId id="316"/>
            <p14:sldId id="269"/>
            <p14:sldId id="285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94561" autoAdjust="0"/>
  </p:normalViewPr>
  <p:slideViewPr>
    <p:cSldViewPr snapToGrid="0">
      <p:cViewPr varScale="1">
        <p:scale>
          <a:sx n="100" d="100"/>
          <a:sy n="100" d="100"/>
        </p:scale>
        <p:origin x="132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CSPROJ, NuGet,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introduced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	- Incorporated APIs common to .NET Framework &amp; Xamarin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- ~5k 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Lifetime Types</a:t>
            </a:r>
            <a:endParaRPr lang="en-US" b="0" u="none" dirty="0"/>
          </a:p>
          <a:p>
            <a:pPr marL="228600" indent="-228600">
              <a:buAutoNum type="arabicPeriod"/>
            </a:pPr>
            <a:r>
              <a:rPr lang="en-US" b="0" u="none" dirty="0"/>
              <a:t>Transient</a:t>
            </a:r>
          </a:p>
          <a:p>
            <a:pPr marL="228600" indent="-228600">
              <a:buAutoNum type="arabicPeriod"/>
            </a:pPr>
            <a:r>
              <a:rPr lang="en-US" b="0" u="none" dirty="0"/>
              <a:t>Scoped</a:t>
            </a:r>
          </a:p>
          <a:p>
            <a:pPr marL="228600" indent="-228600">
              <a:buAutoNum type="arabicPeriod"/>
            </a:pPr>
            <a:r>
              <a:rPr lang="en-US" b="0" u="none" dirty="0"/>
              <a:t>Singleton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Requires creating a POCO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/>
              <a:t>No POCO needed</a:t>
            </a:r>
          </a:p>
          <a:p>
            <a:pPr marL="171450" indent="-171450">
              <a:buFontTx/>
              <a:buChar char="-"/>
            </a:pPr>
            <a:endParaRPr lang="en-US" b="1" i="1" dirty="0"/>
          </a:p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minification, 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97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3. Café Plan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.NET Core </a:t>
            </a:r>
            <a:r>
              <a:rPr lang="en-US" b="0" u="none" dirty="0">
                <a:sym typeface="Wingdings" panose="05000000000000000000" pitchFamily="2" charset="2"/>
              </a:rPr>
              <a:t> build-up</a:t>
            </a:r>
          </a:p>
          <a:p>
            <a:pPr marL="171450" indent="-171450">
              <a:buFontTx/>
              <a:buChar char="-"/>
            </a:pPr>
            <a:r>
              <a:rPr lang="en-US" b="0" u="none" dirty="0">
                <a:sym typeface="Wingdings" panose="05000000000000000000" pitchFamily="2" charset="2"/>
              </a:rPr>
              <a:t>.NET Framework  tear-down</a:t>
            </a:r>
            <a:endParaRPr lang="en-US" b="0" u="none" dirty="0"/>
          </a:p>
          <a:p>
            <a:pPr marL="0" indent="0">
              <a:buFontTx/>
              <a:buNone/>
            </a:pPr>
            <a:endParaRPr lang="en-US" b="1" u="sng" dirty="0"/>
          </a:p>
          <a:p>
            <a:pPr marL="0" indent="0">
              <a:buFontTx/>
              <a:buNone/>
            </a:pPr>
            <a:r>
              <a:rPr lang="en-US" b="1" u="sng" dirty="0"/>
              <a:t>4. Containers (SCD)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Logical extension of .NET Standard 2.0</a:t>
            </a:r>
          </a:p>
          <a:p>
            <a:pPr marL="0" indent="0">
              <a:buFontTx/>
              <a:buNone/>
            </a:pPr>
            <a:r>
              <a:rPr lang="en-US" dirty="0"/>
              <a:t>- No </a:t>
            </a:r>
            <a:r>
              <a:rPr lang="en-US" dirty="0" err="1"/>
              <a:t>precompiler</a:t>
            </a:r>
            <a:r>
              <a:rPr lang="en-US" dirty="0"/>
              <a:t> directives needed (just target .NET Core 2.0)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6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bit.ly/2llz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icrosoft.Windows.Compatibil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11BA3-6A96-4C01-B266-48A227A46FFC}"/>
              </a:ext>
            </a:extLst>
          </p:cNvPr>
          <p:cNvGrpSpPr/>
          <p:nvPr/>
        </p:nvGrpSpPr>
        <p:grpSpPr>
          <a:xfrm>
            <a:off x="999396" y="1652053"/>
            <a:ext cx="1899180" cy="446567"/>
            <a:chOff x="999396" y="1652053"/>
            <a:chExt cx="1899180" cy="446567"/>
          </a:xfrm>
        </p:grpSpPr>
        <p:sp>
          <p:nvSpPr>
            <p:cNvPr id="8" name="Rectangle 7"/>
            <p:cNvSpPr/>
            <p:nvPr/>
          </p:nvSpPr>
          <p:spPr>
            <a:xfrm>
              <a:off x="999396" y="1652053"/>
              <a:ext cx="1738423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Startup.cs</a:t>
              </a:r>
              <a:endParaRPr lang="en-US" b="1" dirty="0"/>
            </a:p>
          </p:txBody>
        </p:sp>
        <p:sp>
          <p:nvSpPr>
            <p:cNvPr id="13" name="Decagon 12">
              <a:extLst>
                <a:ext uri="{FF2B5EF4-FFF2-40B4-BE49-F238E27FC236}">
                  <a16:creationId xmlns:a16="http://schemas.microsoft.com/office/drawing/2014/main" id="{B7C24D36-52D7-414C-A93C-B0753BC57DBB}"/>
                </a:ext>
              </a:extLst>
            </p:cNvPr>
            <p:cNvSpPr/>
            <p:nvPr/>
          </p:nvSpPr>
          <p:spPr>
            <a:xfrm>
              <a:off x="2577061" y="1706101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5A51680-FCED-4316-A06D-6983B79EF846}"/>
              </a:ext>
            </a:extLst>
          </p:cNvPr>
          <p:cNvGrpSpPr/>
          <p:nvPr/>
        </p:nvGrpSpPr>
        <p:grpSpPr>
          <a:xfrm>
            <a:off x="4686548" y="3171170"/>
            <a:ext cx="2576745" cy="446567"/>
            <a:chOff x="4686548" y="3171170"/>
            <a:chExt cx="2576745" cy="446567"/>
          </a:xfrm>
        </p:grpSpPr>
        <p:sp>
          <p:nvSpPr>
            <p:cNvPr id="9" name="Rectangle 8"/>
            <p:cNvSpPr/>
            <p:nvPr/>
          </p:nvSpPr>
          <p:spPr>
            <a:xfrm>
              <a:off x="4686548" y="3171170"/>
              <a:ext cx="2349561" cy="44656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14" name="Decagon 13">
              <a:extLst>
                <a:ext uri="{FF2B5EF4-FFF2-40B4-BE49-F238E27FC236}">
                  <a16:creationId xmlns:a16="http://schemas.microsoft.com/office/drawing/2014/main" id="{4CAC705A-B28E-4AAB-9138-FC29F45ACE9B}"/>
                </a:ext>
              </a:extLst>
            </p:cNvPr>
            <p:cNvSpPr/>
            <p:nvPr/>
          </p:nvSpPr>
          <p:spPr>
            <a:xfrm>
              <a:off x="6941778" y="3209980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1B950-12E5-4D7E-A195-3FCAE9CF4D17}"/>
              </a:ext>
            </a:extLst>
          </p:cNvPr>
          <p:cNvGrpSpPr/>
          <p:nvPr/>
        </p:nvGrpSpPr>
        <p:grpSpPr>
          <a:xfrm>
            <a:off x="999396" y="1652053"/>
            <a:ext cx="1899180" cy="446567"/>
            <a:chOff x="999396" y="1652053"/>
            <a:chExt cx="1899180" cy="446567"/>
          </a:xfrm>
        </p:grpSpPr>
        <p:sp>
          <p:nvSpPr>
            <p:cNvPr id="8" name="Rectangle 7"/>
            <p:cNvSpPr/>
            <p:nvPr/>
          </p:nvSpPr>
          <p:spPr>
            <a:xfrm>
              <a:off x="999396" y="1652053"/>
              <a:ext cx="1738423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Program.cs</a:t>
              </a:r>
              <a:endParaRPr lang="en-US" b="1" dirty="0"/>
            </a:p>
          </p:txBody>
        </p:sp>
        <p:sp>
          <p:nvSpPr>
            <p:cNvPr id="15" name="Decagon 14">
              <a:extLst>
                <a:ext uri="{FF2B5EF4-FFF2-40B4-BE49-F238E27FC236}">
                  <a16:creationId xmlns:a16="http://schemas.microsoft.com/office/drawing/2014/main" id="{D1DDDD60-4343-4B55-A1FC-421B898E352E}"/>
                </a:ext>
              </a:extLst>
            </p:cNvPr>
            <p:cNvSpPr/>
            <p:nvPr/>
          </p:nvSpPr>
          <p:spPr>
            <a:xfrm>
              <a:off x="2577061" y="1711519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EA7469C-A9F8-45A6-8CCA-9F4F2001C57A}"/>
              </a:ext>
            </a:extLst>
          </p:cNvPr>
          <p:cNvGrpSpPr/>
          <p:nvPr/>
        </p:nvGrpSpPr>
        <p:grpSpPr>
          <a:xfrm>
            <a:off x="999396" y="3633837"/>
            <a:ext cx="1923895" cy="446567"/>
            <a:chOff x="999396" y="3633837"/>
            <a:chExt cx="1923895" cy="44656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50E7C1-989A-40AB-B36C-F6F6DB670DD9}"/>
                </a:ext>
              </a:extLst>
            </p:cNvPr>
            <p:cNvSpPr/>
            <p:nvPr/>
          </p:nvSpPr>
          <p:spPr>
            <a:xfrm>
              <a:off x="999396" y="3633837"/>
              <a:ext cx="1738423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Startup.cs</a:t>
              </a:r>
              <a:endParaRPr lang="en-US" b="1" dirty="0"/>
            </a:p>
          </p:txBody>
        </p:sp>
        <p:sp>
          <p:nvSpPr>
            <p:cNvPr id="20" name="Decagon 19">
              <a:extLst>
                <a:ext uri="{FF2B5EF4-FFF2-40B4-BE49-F238E27FC236}">
                  <a16:creationId xmlns:a16="http://schemas.microsoft.com/office/drawing/2014/main" id="{8F2E3FA7-4555-4949-937F-87005A923CE4}"/>
                </a:ext>
              </a:extLst>
            </p:cNvPr>
            <p:cNvSpPr/>
            <p:nvPr/>
          </p:nvSpPr>
          <p:spPr>
            <a:xfrm>
              <a:off x="2601776" y="3687885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307944-A013-454F-B41A-E3732F9CF12D}"/>
              </a:ext>
            </a:extLst>
          </p:cNvPr>
          <p:cNvGrpSpPr/>
          <p:nvPr/>
        </p:nvGrpSpPr>
        <p:grpSpPr>
          <a:xfrm>
            <a:off x="4681232" y="672865"/>
            <a:ext cx="2534746" cy="406322"/>
            <a:chOff x="4681232" y="672865"/>
            <a:chExt cx="2534746" cy="406322"/>
          </a:xfrm>
        </p:grpSpPr>
        <p:sp>
          <p:nvSpPr>
            <p:cNvPr id="13" name="Rectangle 12"/>
            <p:cNvSpPr/>
            <p:nvPr/>
          </p:nvSpPr>
          <p:spPr>
            <a:xfrm>
              <a:off x="4681232" y="672865"/>
              <a:ext cx="2349561" cy="4063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AutofacModule.cs</a:t>
              </a:r>
              <a:endParaRPr lang="en-US" b="1" dirty="0"/>
            </a:p>
          </p:txBody>
        </p:sp>
        <p:sp>
          <p:nvSpPr>
            <p:cNvPr id="21" name="Decagon 20">
              <a:extLst>
                <a:ext uri="{FF2B5EF4-FFF2-40B4-BE49-F238E27FC236}">
                  <a16:creationId xmlns:a16="http://schemas.microsoft.com/office/drawing/2014/main" id="{97485FD5-5195-4E1D-A1DF-E861D0BCE1EF}"/>
                </a:ext>
              </a:extLst>
            </p:cNvPr>
            <p:cNvSpPr/>
            <p:nvPr/>
          </p:nvSpPr>
          <p:spPr>
            <a:xfrm>
              <a:off x="6894463" y="702854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CC1B72-5266-4981-B28E-0806E0A745BC}"/>
              </a:ext>
            </a:extLst>
          </p:cNvPr>
          <p:cNvGrpSpPr/>
          <p:nvPr/>
        </p:nvGrpSpPr>
        <p:grpSpPr>
          <a:xfrm>
            <a:off x="4686548" y="3171170"/>
            <a:ext cx="2588809" cy="446567"/>
            <a:chOff x="4686548" y="3171170"/>
            <a:chExt cx="2588809" cy="446567"/>
          </a:xfrm>
        </p:grpSpPr>
        <p:sp>
          <p:nvSpPr>
            <p:cNvPr id="9" name="Rectangle 8"/>
            <p:cNvSpPr/>
            <p:nvPr/>
          </p:nvSpPr>
          <p:spPr>
            <a:xfrm>
              <a:off x="4686548" y="3171170"/>
              <a:ext cx="2349561" cy="44656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22" name="Decagon 21">
              <a:extLst>
                <a:ext uri="{FF2B5EF4-FFF2-40B4-BE49-F238E27FC236}">
                  <a16:creationId xmlns:a16="http://schemas.microsoft.com/office/drawing/2014/main" id="{48D2E1C5-680D-4B9F-9766-B57A4BB21D65}"/>
                </a:ext>
              </a:extLst>
            </p:cNvPr>
            <p:cNvSpPr/>
            <p:nvPr/>
          </p:nvSpPr>
          <p:spPr>
            <a:xfrm>
              <a:off x="6953842" y="3209719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endParaRPr lang="en-US" dirty="0"/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A48F51-84F7-41F4-BEC5-A058C8C07B89}"/>
              </a:ext>
            </a:extLst>
          </p:cNvPr>
          <p:cNvGrpSpPr/>
          <p:nvPr/>
        </p:nvGrpSpPr>
        <p:grpSpPr>
          <a:xfrm>
            <a:off x="6487251" y="865516"/>
            <a:ext cx="1913720" cy="446567"/>
            <a:chOff x="6487251" y="865516"/>
            <a:chExt cx="1913720" cy="446567"/>
          </a:xfrm>
        </p:grpSpPr>
        <p:sp>
          <p:nvSpPr>
            <p:cNvPr id="19" name="Rectangle 18"/>
            <p:cNvSpPr/>
            <p:nvPr/>
          </p:nvSpPr>
          <p:spPr>
            <a:xfrm>
              <a:off x="6487251" y="865516"/>
              <a:ext cx="186590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Startup.cs</a:t>
              </a:r>
              <a:endParaRPr lang="en-US" b="1" dirty="0"/>
            </a:p>
          </p:txBody>
        </p:sp>
        <p:sp>
          <p:nvSpPr>
            <p:cNvPr id="13" name="Decagon 12">
              <a:extLst>
                <a:ext uri="{FF2B5EF4-FFF2-40B4-BE49-F238E27FC236}">
                  <a16:creationId xmlns:a16="http://schemas.microsoft.com/office/drawing/2014/main" id="{F907DDC6-7A7C-4C02-A976-97DFBA452FD3}"/>
                </a:ext>
              </a:extLst>
            </p:cNvPr>
            <p:cNvSpPr/>
            <p:nvPr/>
          </p:nvSpPr>
          <p:spPr>
            <a:xfrm>
              <a:off x="8079456" y="909818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6CA649-25B6-4681-AE96-55962278336D}"/>
              </a:ext>
            </a:extLst>
          </p:cNvPr>
          <p:cNvGrpSpPr/>
          <p:nvPr/>
        </p:nvGrpSpPr>
        <p:grpSpPr>
          <a:xfrm>
            <a:off x="759577" y="2403058"/>
            <a:ext cx="2026743" cy="446567"/>
            <a:chOff x="759577" y="2403058"/>
            <a:chExt cx="2026743" cy="446567"/>
          </a:xfrm>
        </p:grpSpPr>
        <p:sp>
          <p:nvSpPr>
            <p:cNvPr id="5" name="Rectangle 4"/>
            <p:cNvSpPr/>
            <p:nvPr/>
          </p:nvSpPr>
          <p:spPr>
            <a:xfrm>
              <a:off x="759577" y="2403058"/>
              <a:ext cx="173963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appsettings.json</a:t>
              </a:r>
              <a:endParaRPr lang="en-US" b="1" dirty="0"/>
            </a:p>
          </p:txBody>
        </p:sp>
        <p:sp>
          <p:nvSpPr>
            <p:cNvPr id="21" name="Decagon 20">
              <a:extLst>
                <a:ext uri="{FF2B5EF4-FFF2-40B4-BE49-F238E27FC236}">
                  <a16:creationId xmlns:a16="http://schemas.microsoft.com/office/drawing/2014/main" id="{3A9720A6-6E19-44DB-989C-25E12EC09F7A}"/>
                </a:ext>
              </a:extLst>
            </p:cNvPr>
            <p:cNvSpPr/>
            <p:nvPr/>
          </p:nvSpPr>
          <p:spPr>
            <a:xfrm>
              <a:off x="2464805" y="2443008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630529-0984-46D5-AA6E-187118E8C9EA}"/>
              </a:ext>
            </a:extLst>
          </p:cNvPr>
          <p:cNvGrpSpPr/>
          <p:nvPr/>
        </p:nvGrpSpPr>
        <p:grpSpPr>
          <a:xfrm>
            <a:off x="4033377" y="2611604"/>
            <a:ext cx="1910076" cy="446567"/>
            <a:chOff x="4033377" y="2611604"/>
            <a:chExt cx="1910076" cy="446567"/>
          </a:xfrm>
        </p:grpSpPr>
        <p:sp>
          <p:nvSpPr>
            <p:cNvPr id="7" name="Rectangle 6"/>
            <p:cNvSpPr/>
            <p:nvPr/>
          </p:nvSpPr>
          <p:spPr>
            <a:xfrm>
              <a:off x="4033377" y="2611604"/>
              <a:ext cx="173963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Attendee.cs</a:t>
              </a:r>
              <a:endParaRPr lang="en-US" b="1" dirty="0"/>
            </a:p>
          </p:txBody>
        </p:sp>
        <p:sp>
          <p:nvSpPr>
            <p:cNvPr id="22" name="Decagon 21">
              <a:extLst>
                <a:ext uri="{FF2B5EF4-FFF2-40B4-BE49-F238E27FC236}">
                  <a16:creationId xmlns:a16="http://schemas.microsoft.com/office/drawing/2014/main" id="{BF451F7A-8391-4F83-859B-7C0007EA4714}"/>
                </a:ext>
              </a:extLst>
            </p:cNvPr>
            <p:cNvSpPr/>
            <p:nvPr/>
          </p:nvSpPr>
          <p:spPr>
            <a:xfrm>
              <a:off x="5621938" y="2656519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660EE7-5FCA-44F2-848B-9BFB048D492C}"/>
              </a:ext>
            </a:extLst>
          </p:cNvPr>
          <p:cNvGrpSpPr/>
          <p:nvPr/>
        </p:nvGrpSpPr>
        <p:grpSpPr>
          <a:xfrm>
            <a:off x="6780860" y="3485224"/>
            <a:ext cx="2649376" cy="446567"/>
            <a:chOff x="6780860" y="3485224"/>
            <a:chExt cx="2649376" cy="446567"/>
          </a:xfrm>
        </p:grpSpPr>
        <p:sp>
          <p:nvSpPr>
            <p:cNvPr id="10" name="Rectangle 9"/>
            <p:cNvSpPr/>
            <p:nvPr/>
          </p:nvSpPr>
          <p:spPr>
            <a:xfrm>
              <a:off x="6780860" y="3485224"/>
              <a:ext cx="2395230" cy="44656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23" name="Decagon 22">
              <a:extLst>
                <a:ext uri="{FF2B5EF4-FFF2-40B4-BE49-F238E27FC236}">
                  <a16:creationId xmlns:a16="http://schemas.microsoft.com/office/drawing/2014/main" id="{BBB7607F-F04F-44A8-B8C0-15667709DF4D}"/>
                </a:ext>
              </a:extLst>
            </p:cNvPr>
            <p:cNvSpPr/>
            <p:nvPr/>
          </p:nvSpPr>
          <p:spPr>
            <a:xfrm>
              <a:off x="9108721" y="3527024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C18202-F16D-49E1-81D9-4E70A9BC2E3F}"/>
              </a:ext>
            </a:extLst>
          </p:cNvPr>
          <p:cNvGrpSpPr/>
          <p:nvPr/>
        </p:nvGrpSpPr>
        <p:grpSpPr>
          <a:xfrm>
            <a:off x="1652968" y="5342515"/>
            <a:ext cx="2774278" cy="446567"/>
            <a:chOff x="1652968" y="5342515"/>
            <a:chExt cx="2774278" cy="446567"/>
          </a:xfrm>
        </p:grpSpPr>
        <p:sp>
          <p:nvSpPr>
            <p:cNvPr id="16" name="Rectangle 15"/>
            <p:cNvSpPr/>
            <p:nvPr/>
          </p:nvSpPr>
          <p:spPr>
            <a:xfrm>
              <a:off x="1652968" y="5342515"/>
              <a:ext cx="2598095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24" name="Decagon 23">
              <a:extLst>
                <a:ext uri="{FF2B5EF4-FFF2-40B4-BE49-F238E27FC236}">
                  <a16:creationId xmlns:a16="http://schemas.microsoft.com/office/drawing/2014/main" id="{8EBFF501-DDAF-4632-9445-D5857E2D71CE}"/>
                </a:ext>
              </a:extLst>
            </p:cNvPr>
            <p:cNvSpPr/>
            <p:nvPr/>
          </p:nvSpPr>
          <p:spPr>
            <a:xfrm>
              <a:off x="4105731" y="5399121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63511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36AC7-4228-4CA6-9CDD-450672EFAB76}"/>
              </a:ext>
            </a:extLst>
          </p:cNvPr>
          <p:cNvGrpSpPr/>
          <p:nvPr/>
        </p:nvGrpSpPr>
        <p:grpSpPr>
          <a:xfrm>
            <a:off x="6487251" y="865516"/>
            <a:ext cx="2026658" cy="446567"/>
            <a:chOff x="6487251" y="865516"/>
            <a:chExt cx="2026658" cy="446567"/>
          </a:xfrm>
        </p:grpSpPr>
        <p:sp>
          <p:nvSpPr>
            <p:cNvPr id="14" name="Rectangle 13"/>
            <p:cNvSpPr/>
            <p:nvPr/>
          </p:nvSpPr>
          <p:spPr>
            <a:xfrm>
              <a:off x="6487251" y="865516"/>
              <a:ext cx="186590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Startup.cs</a:t>
              </a:r>
              <a:endParaRPr lang="en-US" b="1" dirty="0"/>
            </a:p>
          </p:txBody>
        </p:sp>
        <p:sp>
          <p:nvSpPr>
            <p:cNvPr id="16" name="Decagon 15">
              <a:extLst>
                <a:ext uri="{FF2B5EF4-FFF2-40B4-BE49-F238E27FC236}">
                  <a16:creationId xmlns:a16="http://schemas.microsoft.com/office/drawing/2014/main" id="{37B548FD-FC40-4BB2-B860-FEA36CBDB7A5}"/>
                </a:ext>
              </a:extLst>
            </p:cNvPr>
            <p:cNvSpPr/>
            <p:nvPr/>
          </p:nvSpPr>
          <p:spPr>
            <a:xfrm>
              <a:off x="8192394" y="899720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42400A-83A6-4916-850A-D5FF3F57809C}"/>
              </a:ext>
            </a:extLst>
          </p:cNvPr>
          <p:cNvGrpSpPr/>
          <p:nvPr/>
        </p:nvGrpSpPr>
        <p:grpSpPr>
          <a:xfrm>
            <a:off x="759577" y="2403058"/>
            <a:ext cx="1999669" cy="446567"/>
            <a:chOff x="759577" y="2403058"/>
            <a:chExt cx="1999669" cy="446567"/>
          </a:xfrm>
        </p:grpSpPr>
        <p:sp>
          <p:nvSpPr>
            <p:cNvPr id="5" name="Rectangle 4"/>
            <p:cNvSpPr/>
            <p:nvPr/>
          </p:nvSpPr>
          <p:spPr>
            <a:xfrm>
              <a:off x="759577" y="2403058"/>
              <a:ext cx="173963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appsettings.json</a:t>
              </a:r>
              <a:endParaRPr lang="en-US" b="1" dirty="0"/>
            </a:p>
          </p:txBody>
        </p:sp>
        <p:sp>
          <p:nvSpPr>
            <p:cNvPr id="17" name="Decagon 16">
              <a:extLst>
                <a:ext uri="{FF2B5EF4-FFF2-40B4-BE49-F238E27FC236}">
                  <a16:creationId xmlns:a16="http://schemas.microsoft.com/office/drawing/2014/main" id="{97A582CC-8AC1-4B7C-88B1-036C66B4CE2C}"/>
                </a:ext>
              </a:extLst>
            </p:cNvPr>
            <p:cNvSpPr/>
            <p:nvPr/>
          </p:nvSpPr>
          <p:spPr>
            <a:xfrm>
              <a:off x="2437731" y="2447803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F238C6-C182-4C71-BBBB-D993A64AF39E}"/>
              </a:ext>
            </a:extLst>
          </p:cNvPr>
          <p:cNvGrpSpPr/>
          <p:nvPr/>
        </p:nvGrpSpPr>
        <p:grpSpPr>
          <a:xfrm>
            <a:off x="4033377" y="2611604"/>
            <a:ext cx="2614631" cy="446567"/>
            <a:chOff x="4033377" y="2611604"/>
            <a:chExt cx="2614631" cy="446567"/>
          </a:xfrm>
        </p:grpSpPr>
        <p:sp>
          <p:nvSpPr>
            <p:cNvPr id="7" name="Rectangle 6"/>
            <p:cNvSpPr/>
            <p:nvPr/>
          </p:nvSpPr>
          <p:spPr>
            <a:xfrm>
              <a:off x="4033377" y="2611604"/>
              <a:ext cx="2383054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18" name="Decagon 17">
              <a:extLst>
                <a:ext uri="{FF2B5EF4-FFF2-40B4-BE49-F238E27FC236}">
                  <a16:creationId xmlns:a16="http://schemas.microsoft.com/office/drawing/2014/main" id="{E4A64F7B-6D89-40D2-8401-E95C20F2CEDD}"/>
                </a:ext>
              </a:extLst>
            </p:cNvPr>
            <p:cNvSpPr/>
            <p:nvPr/>
          </p:nvSpPr>
          <p:spPr>
            <a:xfrm>
              <a:off x="6326493" y="2672361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3DE820-0381-4D77-81E6-41F9D366C11E}"/>
              </a:ext>
            </a:extLst>
          </p:cNvPr>
          <p:cNvGrpSpPr/>
          <p:nvPr/>
        </p:nvGrpSpPr>
        <p:grpSpPr>
          <a:xfrm>
            <a:off x="7202890" y="4954515"/>
            <a:ext cx="2628348" cy="446567"/>
            <a:chOff x="7202890" y="4954515"/>
            <a:chExt cx="2628348" cy="446567"/>
          </a:xfrm>
        </p:grpSpPr>
        <p:sp>
          <p:nvSpPr>
            <p:cNvPr id="10" name="Rectangle 9"/>
            <p:cNvSpPr/>
            <p:nvPr/>
          </p:nvSpPr>
          <p:spPr>
            <a:xfrm>
              <a:off x="7202890" y="4954515"/>
              <a:ext cx="2395230" cy="44656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19" name="Decagon 18">
              <a:extLst>
                <a:ext uri="{FF2B5EF4-FFF2-40B4-BE49-F238E27FC236}">
                  <a16:creationId xmlns:a16="http://schemas.microsoft.com/office/drawing/2014/main" id="{5AF84364-A488-41BD-A1F9-414CB5462624}"/>
                </a:ext>
              </a:extLst>
            </p:cNvPr>
            <p:cNvSpPr/>
            <p:nvPr/>
          </p:nvSpPr>
          <p:spPr>
            <a:xfrm>
              <a:off x="9509723" y="5008563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1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</a:p>
          <a:p>
            <a:r>
              <a:rPr lang="en-US" dirty="0"/>
              <a:t>Transitive references</a:t>
            </a:r>
          </a:p>
          <a:p>
            <a:r>
              <a:rPr lang="en-US" dirty="0"/>
              <a:t>Centralized packages repo: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   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3664"/>
              </p:ext>
            </p:extLst>
          </p:nvPr>
        </p:nvGraphicFramePr>
        <p:xfrm>
          <a:off x="4491724" y="2001423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BundleConfig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RegisterBundles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BundleCollection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bundles)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ScriptBundle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"~/bundles/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"~/Scripts/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-{version}.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StyleBundle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"~/Content/bootstrap.css"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"~/Content/site.css"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BundleConfig.cs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7B05A4-6E72-4F63-8E16-CEBE2B014B20}"/>
              </a:ext>
            </a:extLst>
          </p:cNvPr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ED61B4-9501-4A75-BAC0-AC5663E7D03F}"/>
                </a:ext>
              </a:extLst>
            </p:cNvPr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F3CFF8-C1B0-4D38-9FEE-02F4543E5E3B}"/>
                </a:ext>
              </a:extLst>
            </p:cNvPr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4.x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3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38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6BF172F4-1459-468B-BECC-717EB370B975}"/>
              </a:ext>
            </a:extLst>
          </p:cNvPr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2.0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41" grpId="0" animBg="1"/>
      <p:bldP spid="22" grpId="0" animBg="1"/>
      <p:bldP spid="29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124E3-698D-4BA1-AD31-4355BFDE6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24" y="1346819"/>
            <a:ext cx="7321037" cy="523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>
            <a:cxnSpLocks/>
          </p:cNvCxnSpPr>
          <p:nvPr/>
        </p:nvCxnSpPr>
        <p:spPr>
          <a:xfrm flipH="1">
            <a:off x="2351314" y="2752928"/>
            <a:ext cx="4135211" cy="11981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4" y="1858168"/>
            <a:ext cx="4039759" cy="747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7E1E62-E93A-4E05-9F56-815F995CAFA1}"/>
              </a:ext>
            </a:extLst>
          </p:cNvPr>
          <p:cNvSpPr/>
          <p:nvPr/>
        </p:nvSpPr>
        <p:spPr>
          <a:xfrm>
            <a:off x="6547728" y="4261309"/>
            <a:ext cx="4721955" cy="5437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Compatibility Pack for .NET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6CF68-66F7-497D-A1C2-D4A0F5AE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hlinkClick r:id="rId3"/>
              </a:rPr>
              <a:t>Microsoft.Windows.Compatibility</a:t>
            </a:r>
            <a:r>
              <a:rPr lang="en-US" b="1" dirty="0"/>
              <a:t> </a:t>
            </a:r>
            <a:r>
              <a:rPr lang="en-US" dirty="0"/>
              <a:t>NuGet package</a:t>
            </a:r>
          </a:p>
          <a:p>
            <a:r>
              <a:rPr lang="en-US" dirty="0"/>
              <a:t>Limits dev &amp; hosting to Windows</a:t>
            </a:r>
          </a:p>
          <a:p>
            <a:r>
              <a:rPr lang="en-US" dirty="0"/>
              <a:t>Provides ~20k APIs: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7B0F72-426C-4968-8A2B-96615B4A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93492"/>
              </p:ext>
            </p:extLst>
          </p:nvPr>
        </p:nvGraphicFramePr>
        <p:xfrm>
          <a:off x="1770743" y="3350016"/>
          <a:ext cx="8127999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619800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637012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7451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Drawing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7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EventLog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CodeDom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Caching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2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49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Crypto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 Counters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2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DirectoryServices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36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20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App Shackled to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1945D3-3F1B-41EF-90E9-0B8E28972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0794C-5396-4A90-BD58-2242E954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8119"/>
            <a:ext cx="8715375" cy="508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DF128-17B2-428E-8234-DB5C54E3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5" y="1825625"/>
            <a:ext cx="7191375" cy="34956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8AA44C-1F71-461A-BA29-344BE0FBE731}"/>
              </a:ext>
            </a:extLst>
          </p:cNvPr>
          <p:cNvSpPr/>
          <p:nvPr/>
        </p:nvSpPr>
        <p:spPr>
          <a:xfrm>
            <a:off x="5397134" y="4368187"/>
            <a:ext cx="59566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4041</TotalTime>
  <Words>1557</Words>
  <Application>Microsoft Office PowerPoint</Application>
  <PresentationFormat>Widescreen</PresentationFormat>
  <Paragraphs>456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Windows Compatibility Pack for .NET Core</vt:lpstr>
      <vt:lpstr>.NET Core App Shackled to Windows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Bower Static Asset Acquisition</vt:lpstr>
      <vt:lpstr>Bundling &amp; Minification</vt:lpstr>
      <vt:lpstr>Legacy Bundling &amp; Minification</vt:lpstr>
      <vt:lpstr>The Way Forward</vt:lpstr>
      <vt:lpstr>…but Gulp still has its place</vt:lpstr>
      <vt:lpstr>PowerPoint Presentation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738</cp:revision>
  <dcterms:created xsi:type="dcterms:W3CDTF">2016-07-13T16:00:36Z</dcterms:created>
  <dcterms:modified xsi:type="dcterms:W3CDTF">2018-01-09T19:58:57Z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